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Average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Averag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3452576f5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3452576f5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452576f5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452576f5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452576f5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3452576f5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452576f5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452576f5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452576f5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452576f5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452576f5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452576f5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452576f5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452576f5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3452576f5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3452576f5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452576f5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452576f5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3452576f5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3452576f5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google-research/text-to-text-transfer-transformer" TargetMode="External"/><Relationship Id="rId4" Type="http://schemas.openxmlformats.org/officeDocument/2006/relationships/hyperlink" Target="https://huggingface.co/allenai/macaw-11b" TargetMode="External"/><Relationship Id="rId5" Type="http://schemas.openxmlformats.org/officeDocument/2006/relationships/hyperlink" Target="https://huggingface.co/allenai/macaw-3b" TargetMode="External"/><Relationship Id="rId6" Type="http://schemas.openxmlformats.org/officeDocument/2006/relationships/hyperlink" Target="https://huggingface.co/allenai/macaw-large" TargetMode="External"/><Relationship Id="rId7" Type="http://schemas.openxmlformats.org/officeDocument/2006/relationships/hyperlink" Target="https://huggingface.co/allenai/macaw-answer-11b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13.jpg"/><Relationship Id="rId6" Type="http://schemas.openxmlformats.org/officeDocument/2006/relationships/image" Target="../media/image9.jpg"/><Relationship Id="rId7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3.xml"/><Relationship Id="rId5" Type="http://schemas.openxmlformats.org/officeDocument/2006/relationships/slide" Target="/ppt/slides/slide5.xml"/><Relationship Id="rId6" Type="http://schemas.openxmlformats.org/officeDocument/2006/relationships/slide" Target="/ppt/slides/slide9.xml"/><Relationship Id="rId7" Type="http://schemas.openxmlformats.org/officeDocument/2006/relationships/slide" Target="/ppt/slides/slide10.xml"/><Relationship Id="rId8" Type="http://schemas.openxmlformats.org/officeDocument/2006/relationships/slide" Target="/ppt/slides/slide1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huggingface.co/tasks/text-genera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n.wikipedia.org/wiki/Bag_of_words_model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33050" y="1578400"/>
            <a:ext cx="5521500" cy="19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Building a Question Answering Application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By Aditya Wankhade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/>
          <p:nvPr>
            <p:ph type="title"/>
          </p:nvPr>
        </p:nvSpPr>
        <p:spPr>
          <a:xfrm>
            <a:off x="772675" y="518975"/>
            <a:ext cx="75636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Generative</a:t>
            </a:r>
            <a:r>
              <a:rPr lang="en-GB" sz="3600"/>
              <a:t> Model</a:t>
            </a:r>
            <a:endParaRPr sz="3600"/>
          </a:p>
        </p:txBody>
      </p:sp>
      <p:sp>
        <p:nvSpPr>
          <p:cNvPr id="294" name="Google Shape;294;p26"/>
          <p:cNvSpPr txBox="1"/>
          <p:nvPr>
            <p:ph idx="1" type="body"/>
          </p:nvPr>
        </p:nvSpPr>
        <p:spPr>
          <a:xfrm>
            <a:off x="715000" y="1649150"/>
            <a:ext cx="7992000" cy="26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Macaw (Multi-angle c(q)uestion answering) is a ready-to-use model capable of general question answering, showing robustness outside the domains it was trained on. It has been trained in "multi-angle" fashion, which means it can handle a flexible set of input and output "slots" (like question, answer, explanation) 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/>
              <a:t>Macaw was built on top of </a:t>
            </a:r>
            <a:r>
              <a:rPr lang="en-GB" sz="1600">
                <a:uFill>
                  <a:noFill/>
                </a:uFill>
                <a:hlinkClick r:id="rId3"/>
              </a:rPr>
              <a:t>T5</a:t>
            </a:r>
            <a:r>
              <a:rPr lang="en-GB" sz="1600"/>
              <a:t> and comes in different sizes: </a:t>
            </a:r>
            <a:r>
              <a:rPr lang="en-GB" sz="1600">
                <a:uFill>
                  <a:noFill/>
                </a:uFill>
                <a:hlinkClick r:id="rId4"/>
              </a:rPr>
              <a:t>macaw-11b</a:t>
            </a:r>
            <a:r>
              <a:rPr lang="en-GB" sz="1600"/>
              <a:t>, </a:t>
            </a:r>
            <a:r>
              <a:rPr lang="en-GB" sz="1600">
                <a:uFill>
                  <a:noFill/>
                </a:uFill>
                <a:hlinkClick r:id="rId5"/>
              </a:rPr>
              <a:t>macaw-3b</a:t>
            </a:r>
            <a:r>
              <a:rPr lang="en-GB" sz="1600"/>
              <a:t>, and </a:t>
            </a:r>
            <a:r>
              <a:rPr lang="en-GB" sz="1600">
                <a:uFill>
                  <a:noFill/>
                </a:uFill>
                <a:hlinkClick r:id="rId6"/>
              </a:rPr>
              <a:t>macaw-large</a:t>
            </a:r>
            <a:r>
              <a:rPr lang="en-GB" sz="1600"/>
              <a:t>, as well as an answer-focused version featured on various leaderboards: </a:t>
            </a:r>
            <a:r>
              <a:rPr lang="en-GB" sz="1600" u="sng">
                <a:hlinkClick r:id="rId7"/>
              </a:rPr>
              <a:t>macaw-answer-11b</a:t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/>
          <p:nvPr>
            <p:ph type="title"/>
          </p:nvPr>
        </p:nvSpPr>
        <p:spPr>
          <a:xfrm>
            <a:off x="772675" y="103800"/>
            <a:ext cx="75636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Macaw</a:t>
            </a:r>
            <a:endParaRPr sz="3600"/>
          </a:p>
        </p:txBody>
      </p:sp>
      <p:pic>
        <p:nvPicPr>
          <p:cNvPr id="300" name="Google Shape;3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50" y="2032400"/>
            <a:ext cx="8038149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/>
        </p:nvSpPr>
        <p:spPr>
          <a:xfrm>
            <a:off x="645825" y="749625"/>
            <a:ext cx="8038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 angle is a specific set of input/output slots, for instance QM-&gt;AE is the task of producing answer and explanation, given a question and multiple-choice options. Macaw is trained on a wide variety of angles and handles unseen angles as well, one exception is that the context (C) only appears as an input slot in the training data.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 txBox="1"/>
          <p:nvPr>
            <p:ph type="title"/>
          </p:nvPr>
        </p:nvSpPr>
        <p:spPr>
          <a:xfrm>
            <a:off x="772675" y="0"/>
            <a:ext cx="75636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QA Trivia using Macaw</a:t>
            </a:r>
            <a:endParaRPr sz="3600"/>
          </a:p>
        </p:txBody>
      </p:sp>
      <p:pic>
        <p:nvPicPr>
          <p:cNvPr id="307" name="Google Shape;3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325" y="784261"/>
            <a:ext cx="4748926" cy="193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7325" y="2823025"/>
            <a:ext cx="4748925" cy="20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8"/>
          <p:cNvSpPr txBox="1"/>
          <p:nvPr/>
        </p:nvSpPr>
        <p:spPr>
          <a:xfrm>
            <a:off x="322900" y="864950"/>
            <a:ext cx="3390600" cy="4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Here are some examples of the model trying to answer </a:t>
            </a: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general</a:t>
            </a: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knowledge trivia questions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model works best for </a:t>
            </a: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commonly</a:t>
            </a: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known scientific questions and fails for questions that go beyond it’s knowledge domain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These results are obtained using macaw-large the smallest model and better results can be obtained using larger models like macaw-11b but which also takes greater amount of memory.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772675" y="518975"/>
            <a:ext cx="75636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Conclusion</a:t>
            </a:r>
            <a:endParaRPr sz="3600"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715000" y="1395425"/>
            <a:ext cx="7992000" cy="3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Both Extractive and Generative offer different strengths and use cases, and also have their own limitations.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While an Extractive model works well for </a:t>
            </a:r>
            <a:r>
              <a:rPr lang="en-GB" sz="1600"/>
              <a:t>accurately</a:t>
            </a:r>
            <a:r>
              <a:rPr lang="en-GB" sz="1600"/>
              <a:t> answering questions on it’s knowledge base,  quite often the knowledge base might not be exhaustive enough hence hindering the model’s answering capabilities.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/>
              <a:t>A Generative </a:t>
            </a:r>
            <a:r>
              <a:rPr lang="en-GB" sz="1600"/>
              <a:t>model on the other hand has the advantage of being able to answer questions from a much wider knowledge base. However the quality of answers may not always be good enough.Here our Generative QA can show vast improvement if a macaw-11b model is used, the only limitation being the lack of available resources to download such a huge model</a:t>
            </a:r>
            <a:endParaRPr sz="1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/>
          <p:nvPr>
            <p:ph type="title"/>
          </p:nvPr>
        </p:nvSpPr>
        <p:spPr>
          <a:xfrm>
            <a:off x="645300" y="22255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Thank you!</a:t>
            </a:r>
            <a:endParaRPr sz="3600"/>
          </a:p>
        </p:txBody>
      </p:sp>
      <p:grpSp>
        <p:nvGrpSpPr>
          <p:cNvPr id="321" name="Google Shape;321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2" name="Google Shape;322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0" name="Google Shape;330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3" name="Google Shape;333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7" name="Google Shape;337;p30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" name="Google Shape;339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0" name="Google Shape;340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4" name="Google Shape;344;p30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5" name="Google Shape;345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7" name="Google Shape;347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2" name="Google Shape;352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" name="Google Shape;353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4" name="Google Shape;354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6" name="Google Shape;356;p30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7" name="Google Shape;357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8" name="Google Shape;358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6" name="Google Shape;366;p30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340450" y="161450"/>
            <a:ext cx="7038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Table of Contents</a:t>
            </a:r>
            <a:endParaRPr sz="3600"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1268527"/>
            <a:ext cx="4287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Introduction</a:t>
            </a:r>
            <a:endParaRPr sz="2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340500" y="1981275"/>
            <a:ext cx="4287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Our QnA model</a:t>
            </a:r>
            <a:endParaRPr sz="24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340499" y="2665275"/>
            <a:ext cx="4287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5"/>
              </a:rPr>
              <a:t>Extractive Model</a:t>
            </a:r>
            <a:endParaRPr sz="24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386549" y="3271275"/>
            <a:ext cx="4379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6"/>
              </a:rPr>
              <a:t>BM25</a:t>
            </a:r>
            <a:endParaRPr sz="2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340499" y="3877263"/>
            <a:ext cx="4656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7"/>
              </a:rPr>
              <a:t>Generative Model</a:t>
            </a:r>
            <a:endParaRPr sz="2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4800176" y="13493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5169324" y="1321350"/>
            <a:ext cx="4483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8"/>
              </a:rPr>
              <a:t>Macaw</a:t>
            </a:r>
            <a:endParaRPr sz="2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5082774" y="2047750"/>
            <a:ext cx="4656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9"/>
              </a:rPr>
              <a:t>Conclusion</a:t>
            </a:r>
            <a:endParaRPr sz="2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738075" y="393750"/>
            <a:ext cx="7598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Introduction</a:t>
            </a:r>
            <a:endParaRPr sz="3600"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657350" y="1307850"/>
            <a:ext cx="79920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Question Answering models are used to automate the response to </a:t>
            </a:r>
            <a:r>
              <a:rPr lang="en-GB" sz="1600"/>
              <a:t>frequently</a:t>
            </a:r>
            <a:r>
              <a:rPr lang="en-GB" sz="1600"/>
              <a:t> asked questions by </a:t>
            </a:r>
            <a:r>
              <a:rPr lang="en-GB" sz="1600"/>
              <a:t>using</a:t>
            </a:r>
            <a:r>
              <a:rPr lang="en-GB" sz="1600"/>
              <a:t> a knowledge base as context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There are different QA variants based on the inputs and outputs: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b="1" lang="en-GB" sz="1600">
                <a:latin typeface="Roboto"/>
                <a:ea typeface="Roboto"/>
                <a:cs typeface="Roboto"/>
                <a:sym typeface="Roboto"/>
              </a:rPr>
              <a:t>Extractive QA</a:t>
            </a: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: The model extracts the answer from a context. The context here could be a provided text, a table or even HTML! This is usually solved with BERT-like models.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b="1" lang="en-GB" sz="1600">
                <a:latin typeface="Roboto"/>
                <a:ea typeface="Roboto"/>
                <a:cs typeface="Roboto"/>
                <a:sym typeface="Roboto"/>
              </a:rPr>
              <a:t>Open Generative QA:</a:t>
            </a: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 The model generates free text directly based on the context. You can learn more about the Text Generation task in </a:t>
            </a:r>
            <a:r>
              <a:rPr lang="en-GB" sz="1600" u="sng">
                <a:latin typeface="Roboto"/>
                <a:ea typeface="Roboto"/>
                <a:cs typeface="Roboto"/>
                <a:sym typeface="Roboto"/>
                <a:hlinkClick r:id="rId3"/>
              </a:rPr>
              <a:t>its page</a:t>
            </a: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b="1" lang="en-GB" sz="1600">
                <a:latin typeface="Roboto"/>
                <a:ea typeface="Roboto"/>
                <a:cs typeface="Roboto"/>
                <a:sym typeface="Roboto"/>
              </a:rPr>
              <a:t>Closed Generative QA:</a:t>
            </a: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 In this case, no context is provided. The answer is completely generated by a model.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97500" y="459500"/>
            <a:ext cx="71934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           Our QnA model</a:t>
            </a:r>
            <a:endParaRPr sz="3600"/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2675" y="1350650"/>
            <a:ext cx="4729201" cy="314943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0"/>
          <p:cNvSpPr txBox="1"/>
          <p:nvPr>
            <p:ph idx="4294967295" type="title"/>
          </p:nvPr>
        </p:nvSpPr>
        <p:spPr>
          <a:xfrm>
            <a:off x="219425" y="1303175"/>
            <a:ext cx="38421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Our QA model interface has been built using the Gradio app.The model tries to explore both Extractive and Generative QnA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The extractive part accepts either a PDF or a text paragraph as the input knowledge base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The generative part tries to answer general knowledge trivia questions using free text generated from the model.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 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772675" y="393750"/>
            <a:ext cx="7563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Extractive Model</a:t>
            </a:r>
            <a:endParaRPr sz="3600"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691950" y="1307850"/>
            <a:ext cx="7992000" cy="3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One can directly use a hugging face transformer model </a:t>
            </a:r>
            <a:r>
              <a:rPr lang="en-GB" sz="1600"/>
              <a:t>along</a:t>
            </a:r>
            <a:r>
              <a:rPr lang="en-GB" sz="1600"/>
              <a:t> with the corresponding tokenizer to create a Question Answering pipeline.One of the disadvantages of the approach is that a pipeline hides or abstracts a lot of the underlying information.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Also the output of such a pipeline is restricted to a fewer number of words even for questions where a bit more clarity might be required in the answer.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An approach to this problem can be to use a passage ranking </a:t>
            </a:r>
            <a:r>
              <a:rPr lang="en-GB" sz="1600"/>
              <a:t>model</a:t>
            </a:r>
            <a:r>
              <a:rPr lang="en-GB" sz="1600"/>
              <a:t> whereby </a:t>
            </a:r>
            <a:r>
              <a:rPr lang="en-GB" sz="1600"/>
              <a:t>different</a:t>
            </a:r>
            <a:r>
              <a:rPr lang="en-GB" sz="1600"/>
              <a:t> documents can be ranked on the basis of their relevance to the query and </a:t>
            </a:r>
            <a:r>
              <a:rPr lang="en-GB" sz="1600"/>
              <a:t>correspondingly</a:t>
            </a:r>
            <a:r>
              <a:rPr lang="en-GB" sz="1600"/>
              <a:t> passed to the QA model to find the best possible answer 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830350" y="393750"/>
            <a:ext cx="7506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Extractive Model</a:t>
            </a:r>
            <a:endParaRPr sz="3600"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761150" y="1307850"/>
            <a:ext cx="7780800" cy="3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The main steps used in our Extractive QA approach are summarized as follows</a:t>
            </a: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Firstly the PDF file is extracted with the help of a PDF miner and converted into a text corpus.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Next the text corpus is tokenized and passed to the BM25 Okapi algorithm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The retriever function then uses this to retrieve the documents with the most relevance to the query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These documents are finally passed to our QA pipeline and the answers are then ranked according to their respective scores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GB" sz="1600">
                <a:latin typeface="Roboto"/>
                <a:ea typeface="Roboto"/>
                <a:cs typeface="Roboto"/>
                <a:sym typeface="Roboto"/>
              </a:rPr>
              <a:t>So we finally get our answer along with the document/passage the answer was a part of giving our answer more clarity as opposed to single line answers.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/>
        </p:nvSpPr>
        <p:spPr>
          <a:xfrm>
            <a:off x="785825" y="0"/>
            <a:ext cx="742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QA Model with PDF Input</a:t>
            </a:r>
            <a:endParaRPr sz="2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6150"/>
            <a:ext cx="8839199" cy="349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3"/>
          <p:cNvSpPr txBox="1"/>
          <p:nvPr/>
        </p:nvSpPr>
        <p:spPr>
          <a:xfrm>
            <a:off x="207575" y="715025"/>
            <a:ext cx="861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Here the research paper ‘Attention is all you need’  is used as an input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2950"/>
            <a:ext cx="8839201" cy="297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622900"/>
            <a:ext cx="8839200" cy="141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4"/>
          <p:cNvSpPr txBox="1"/>
          <p:nvPr/>
        </p:nvSpPr>
        <p:spPr>
          <a:xfrm>
            <a:off x="785825" y="0"/>
            <a:ext cx="742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QA Model with Text Input</a:t>
            </a:r>
            <a:endParaRPr sz="2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680425" y="393750"/>
            <a:ext cx="7656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BM25</a:t>
            </a:r>
            <a:endParaRPr sz="3600"/>
          </a:p>
        </p:txBody>
      </p:sp>
      <p:sp>
        <p:nvSpPr>
          <p:cNvPr id="287" name="Google Shape;287;p25"/>
          <p:cNvSpPr txBox="1"/>
          <p:nvPr>
            <p:ph idx="1" type="body"/>
          </p:nvPr>
        </p:nvSpPr>
        <p:spPr>
          <a:xfrm>
            <a:off x="542000" y="1153250"/>
            <a:ext cx="83496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BM25 is a </a:t>
            </a:r>
            <a:r>
              <a:rPr lang="en-GB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bag-of-words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 retrieval function that ranks a set of documents based on the query terms appearing in each document, regardless of their proximity within the document.</a:t>
            </a:r>
            <a:r>
              <a:rPr lang="en-GB" sz="1500"/>
              <a:t>BM25 and it’s newer variants represent TF-IDF like retrieval functions used in document retrieval.It’s mathematical formulation is given as follows: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625" y="2571750"/>
            <a:ext cx="8280351" cy="238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